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3"/>
    <p:sldId id="16140622" r:id="rId4"/>
    <p:sldId id="262" r:id="rId5"/>
    <p:sldId id="265" r:id="rId6"/>
    <p:sldId id="16140625" r:id="rId7"/>
    <p:sldId id="266" r:id="rId8"/>
    <p:sldId id="16140627" r:id="rId9"/>
    <p:sldId id="16140631" r:id="rId10"/>
    <p:sldId id="267" r:id="rId11"/>
    <p:sldId id="16140632" r:id="rId12"/>
    <p:sldId id="16140630" r:id="rId13"/>
    <p:sldId id="16140629" r:id="rId14"/>
    <p:sldId id="268" r:id="rId15"/>
    <p:sldId id="16140623" r:id="rId16"/>
    <p:sldId id="269" r:id="rId17"/>
    <p:sldId id="25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1" autoAdjust="0"/>
    <p:restoredTop sz="94660"/>
  </p:normalViewPr>
  <p:slideViewPr>
    <p:cSldViewPr snapToGrid="0" showGuides="1">
      <p:cViewPr varScale="1">
        <p:scale>
          <a:sx n="90" d="100"/>
          <a:sy n="90" d="100"/>
        </p:scale>
        <p:origin x="394" y="67"/>
      </p:cViewPr>
      <p:guideLst>
        <p:guide orient="horz" pos="215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customXml" Target="../customXml/item3.xml"/><Relationship Id="rId24" Type="http://schemas.openxmlformats.org/officeDocument/2006/relationships/customXml" Target="../customXml/item2.xml"/><Relationship Id="rId23" Type="http://schemas.openxmlformats.org/officeDocument/2006/relationships/customXml" Target="../customXml/item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8" name="Date Placeholder 7"/>
          <p:cNvSpPr>
            <a:spLocks noGrp="1"/>
          </p:cNvSpPr>
          <p:nvPr>
            <p:ph type="dt" sz="half" idx="10"/>
          </p:nvPr>
        </p:nvSpPr>
        <p:spPr/>
        <p:txBody>
          <a:bodyPr/>
          <a:lstStyle/>
          <a:p>
            <a:fld id="{ED291B17-9318-49DB-B28B-6E5994AE9581}" type="datetime1">
              <a:rPr lang="en-US" smtClean="0"/>
            </a:fld>
            <a:endParaRPr lang="en-US"/>
          </a:p>
        </p:txBody>
      </p:sp>
      <p:sp>
        <p:nvSpPr>
          <p:cNvPr id="9" name="Footer Placeholder 8"/>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CED4963-E985-44C4-B8C4-FDD613B7C2F8}" type="datetime1">
              <a:rPr lang="en-US" smtClean="0"/>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Rectangle 7"/>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p:cNvSpPr>
            <a:spLocks noGrp="1"/>
          </p:cNvSpPr>
          <p:nvPr>
            <p:ph type="dt" sz="half" idx="10"/>
          </p:nvPr>
        </p:nvSpPr>
        <p:spPr/>
        <p:txBody>
          <a:bodyPr/>
          <a:lstStyle/>
          <a:p>
            <a:fld id="{ED291B17-9318-49DB-B28B-6E5994AE9581}" type="datetime1">
              <a:rPr lang="en-US" smtClean="0"/>
            </a:fld>
            <a:endParaRPr lang="en-US"/>
          </a:p>
        </p:txBody>
      </p:sp>
      <p:sp>
        <p:nvSpPr>
          <p:cNvPr id="12" name="Footer Placeholder 11"/>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endParaRPr lang="en-US"/>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Date Placeholder 7"/>
          <p:cNvSpPr>
            <a:spLocks noGrp="1"/>
          </p:cNvSpPr>
          <p:nvPr>
            <p:ph type="dt" sz="half" idx="10"/>
          </p:nvPr>
        </p:nvSpPr>
        <p:spPr/>
        <p:txBody>
          <a:bodyPr/>
          <a:lstStyle/>
          <a:p>
            <a:fld id="{78DD82B9-B8EE-4375-B6FF-88FA6ABB15D9}" type="datetime1">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7" name="Date Placeholder 6"/>
          <p:cNvSpPr>
            <a:spLocks noGrp="1"/>
          </p:cNvSpPr>
          <p:nvPr>
            <p:ph type="dt" sz="half" idx="10"/>
          </p:nvPr>
        </p:nvSpPr>
        <p:spPr/>
        <p:txBody>
          <a:bodyPr/>
          <a:lstStyle/>
          <a:p>
            <a:fld id="{B2497495-0637-405E-AE64-5CC7506D51F5}" type="datetime1">
              <a:rPr lang="en-US" smtClean="0"/>
            </a:fld>
            <a:endParaRPr lang="en-US"/>
          </a:p>
        </p:txBody>
      </p:sp>
      <p:sp>
        <p:nvSpPr>
          <p:cNvPr id="9" name="Footer Placeholder 8"/>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endParaRPr lang="en-US"/>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7BFFD690-9426-415D-8B65-26881E07B2D4}" type="datetime1">
              <a:rPr lang="en-US" smtClean="0"/>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a:pPr>
            <a:r>
              <a:rPr lang="en-US"/>
              <a:t>Click to edit Master text styles</a:t>
            </a:r>
            <a:endParaRPr lang="en-US"/>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04C4989A-474C-40DE-95B9-011C28B71673}" type="datetime1">
              <a:rPr lang="en-US" smtClean="0"/>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5DB4ED54-5B5E-4A04-93D3-5772E3CE3818}" type="datetime1">
              <a:rPr lang="en-US" smtClean="0"/>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8" name="Date Placeholder 7"/>
          <p:cNvSpPr>
            <a:spLocks noGrp="1"/>
          </p:cNvSpPr>
          <p:nvPr>
            <p:ph type="dt" sz="half" idx="10"/>
          </p:nvPr>
        </p:nvSpPr>
        <p:spPr>
          <a:xfrm>
            <a:off x="7605951" y="6456916"/>
            <a:ext cx="2844799" cy="365125"/>
          </a:xfrm>
        </p:spPr>
        <p:txBody>
          <a:bodyPr/>
          <a:lstStyle/>
          <a:p>
            <a:fld id="{D82884F1-FFEA-405F-9602-3DCA865EDA4E}" type="datetime1">
              <a:rPr lang="en-US" smtClean="0"/>
            </a:fld>
            <a:endParaRPr lang="en-US"/>
          </a:p>
        </p:txBody>
      </p:sp>
      <p:sp>
        <p:nvSpPr>
          <p:cNvPr id="10" name="Footer Placeholder 9"/>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p:cNvSpPr>
            <a:spLocks noGrp="1"/>
          </p:cNvSpPr>
          <p:nvPr>
            <p:ph type="sldNum" sz="quarter" idx="12"/>
          </p:nvPr>
        </p:nvSpPr>
        <p:spPr>
          <a:xfrm>
            <a:off x="10558300" y="6456916"/>
            <a:ext cx="1052510" cy="365125"/>
          </a:xfrm>
        </p:spPr>
        <p:txBody>
          <a:bodyPr/>
          <a:lstStyle/>
          <a:p>
            <a:fld id="{3A98EE3D-8CD1-4C3F-BD1C-C98C9596463C}"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E18DB4A-8810-4A10-AD5C-D5E2C667F5B3}" type="datetime1">
              <a:rPr lang="en-US" smtClean="0"/>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endParaRPr lang="en-US"/>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p:cNvPicPr>
            <a:picLocks noChangeAspect="1"/>
          </p:cNvPicPr>
          <p:nvPr userDrawn="1"/>
        </p:nvPicPr>
        <p:blipFill>
          <a:blip r:embed="rId12"/>
          <a:stretch>
            <a:fillRect/>
          </a:stretch>
        </p:blipFill>
        <p:spPr>
          <a:xfrm>
            <a:off x="10485003" y="6437910"/>
            <a:ext cx="1125805" cy="36512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madhusudan04337.github.io/climacast-weather-app/" TargetMode="External"/><Relationship Id="rId1" Type="http://schemas.openxmlformats.org/officeDocument/2006/relationships/hyperlink" Target="https://github.com/Madhusudan04337/climacast-weather-app.gi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developer.mozilla.org&#13;" TargetMode="External"/><Relationship Id="rId1" Type="http://schemas.openxmlformats.org/officeDocument/2006/relationships/hyperlink" Target="https://openweathermap.org/api"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9108" y="1821635"/>
            <a:ext cx="9144000" cy="977778"/>
          </a:xfrm>
        </p:spPr>
        <p:txBody>
          <a:bodyPr>
            <a:normAutofit/>
          </a:bodyPr>
          <a:lstStyle/>
          <a:p>
            <a:pPr algn="ctr"/>
            <a:r>
              <a:rPr lang="en-US" b="1">
                <a:solidFill>
                  <a:schemeClr val="accent1"/>
                </a:solidFill>
                <a:latin typeface="Arial" panose="020B0604020202020204" pitchFamily="34" charset="0"/>
                <a:cs typeface="Arial" panose="020B0604020202020204" pitchFamily="34" charset="0"/>
              </a:rPr>
              <a:t>DYNAMIC WEATHER DASHBOARD</a:t>
            </a:r>
            <a:endParaRPr lang="en-US" b="1">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a:solidFill>
                  <a:schemeClr val="accent1">
                    <a:lumMod val="75000"/>
                  </a:schemeClr>
                </a:solidFill>
                <a:latin typeface="Arial" panose="020B0604020202020204"/>
                <a:cs typeface="Arial" panose="020B0604020202020204"/>
              </a:rPr>
              <a:t>CAPSTONE PROJECT</a:t>
            </a:r>
            <a:endParaRPr lang="en-US" sz="3200" b="1">
              <a:solidFill>
                <a:schemeClr val="accent1">
                  <a:lumMod val="75000"/>
                </a:schemeClr>
              </a:solidFill>
              <a:latin typeface="Arial" panose="020B0604020202020204"/>
              <a:cs typeface="Arial" panose="020B0604020202020204"/>
            </a:endParaRPr>
          </a:p>
        </p:txBody>
      </p:sp>
      <p:sp>
        <p:nvSpPr>
          <p:cNvPr id="4" name="TextBox 3"/>
          <p:cNvSpPr txBox="1"/>
          <p:nvPr/>
        </p:nvSpPr>
        <p:spPr>
          <a:xfrm>
            <a:off x="2230434" y="4393960"/>
            <a:ext cx="7980183" cy="1322070"/>
          </a:xfrm>
          <a:prstGeom prst="rect">
            <a:avLst/>
          </a:prstGeom>
          <a:noFill/>
        </p:spPr>
        <p:txBody>
          <a:bodyPr wrap="square" lIns="91440" tIns="45720" rIns="91440" bIns="45720" rtlCol="0" anchor="t">
            <a:spAutoFit/>
          </a:bodyPr>
          <a:lstStyle/>
          <a:p>
            <a:r>
              <a:rPr lang="en-US" sz="2000" b="1">
                <a:solidFill>
                  <a:schemeClr val="accent1">
                    <a:lumMod val="75000"/>
                  </a:schemeClr>
                </a:solidFill>
                <a:latin typeface="Arial" panose="020B0604020202020204" pitchFamily="34" charset="0"/>
                <a:cs typeface="Arial" panose="020B0604020202020204" pitchFamily="34" charset="0"/>
              </a:rPr>
              <a:t>Presented By:</a:t>
            </a:r>
            <a:endParaRPr lang="en-US" sz="2000" b="1">
              <a:solidFill>
                <a:schemeClr val="accent1">
                  <a:lumMod val="75000"/>
                </a:schemeClr>
              </a:solidFill>
              <a:latin typeface="Arial" panose="020B0604020202020204" pitchFamily="34" charset="0"/>
              <a:cs typeface="Arial" panose="020B0604020202020204" pitchFamily="34" charset="0"/>
            </a:endParaRPr>
          </a:p>
          <a:p>
            <a:r>
              <a:rPr lang="en-US" sz="2000" b="1">
                <a:solidFill>
                  <a:schemeClr val="accent1">
                    <a:lumMod val="75000"/>
                  </a:schemeClr>
                </a:solidFill>
                <a:latin typeface="Arial" panose="020B0604020202020204"/>
                <a:cs typeface="Arial" panose="020B0604020202020204"/>
              </a:rPr>
              <a:t>1. Student Name- Madhusudan</a:t>
            </a:r>
            <a:endParaRPr lang="en-US" sz="2000" b="1">
              <a:solidFill>
                <a:schemeClr val="accent1">
                  <a:lumMod val="75000"/>
                </a:schemeClr>
              </a:solidFill>
              <a:latin typeface="Arial" panose="020B0604020202020204"/>
              <a:cs typeface="Arial" panose="020B0604020202020204"/>
            </a:endParaRPr>
          </a:p>
          <a:p>
            <a:r>
              <a:rPr lang="en-US" sz="2000" b="1">
                <a:solidFill>
                  <a:schemeClr val="accent1">
                    <a:lumMod val="75000"/>
                  </a:schemeClr>
                </a:solidFill>
                <a:latin typeface="Arial" panose="020B0604020202020204"/>
                <a:cs typeface="Arial" panose="020B0604020202020204"/>
              </a:rPr>
              <a:t>2. College Name- Hindustan College of Arts &amp; Science</a:t>
            </a:r>
            <a:endParaRPr lang="en-US" sz="2000" b="1">
              <a:solidFill>
                <a:schemeClr val="accent1">
                  <a:lumMod val="75000"/>
                </a:schemeClr>
              </a:solidFill>
              <a:latin typeface="Arial" panose="020B0604020202020204"/>
              <a:cs typeface="Arial" panose="020B0604020202020204"/>
            </a:endParaRPr>
          </a:p>
          <a:p>
            <a:r>
              <a:rPr lang="en-US" sz="2000" b="1">
                <a:solidFill>
                  <a:schemeClr val="accent1">
                    <a:lumMod val="75000"/>
                  </a:schemeClr>
                </a:solidFill>
                <a:latin typeface="Arial" panose="020B0604020202020204"/>
                <a:cs typeface="Arial" panose="020B0604020202020204"/>
              </a:rPr>
              <a:t>3. Department- BCA (Computer Appications)</a:t>
            </a:r>
            <a:endParaRPr lang="en-US" sz="2000" b="1">
              <a:solidFill>
                <a:schemeClr val="accent1">
                  <a:lumMod val="75000"/>
                </a:schemeClr>
              </a:solidFill>
              <a:latin typeface="Arial" panose="020B0604020202020204"/>
              <a:cs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a:ea typeface="+mj-lt"/>
                <a:cs typeface="Arial" panose="020B0604020202020204"/>
              </a:rPr>
              <a:t>Result</a:t>
            </a:r>
            <a:endParaRPr lang="en-US"/>
          </a:p>
        </p:txBody>
      </p:sp>
      <p:pic>
        <p:nvPicPr>
          <p:cNvPr id="3" name="Picture 2" descr="js1"/>
          <p:cNvPicPr>
            <a:picLocks noChangeAspect="1"/>
          </p:cNvPicPr>
          <p:nvPr/>
        </p:nvPicPr>
        <p:blipFill>
          <a:blip r:embed="rId1"/>
          <a:stretch>
            <a:fillRect/>
          </a:stretch>
        </p:blipFill>
        <p:spPr>
          <a:xfrm>
            <a:off x="667385" y="1541780"/>
            <a:ext cx="2959100" cy="5074285"/>
          </a:xfrm>
          <a:prstGeom prst="rect">
            <a:avLst/>
          </a:prstGeom>
        </p:spPr>
      </p:pic>
      <p:pic>
        <p:nvPicPr>
          <p:cNvPr id="8" name="Picture 7" descr="js2"/>
          <p:cNvPicPr>
            <a:picLocks noChangeAspect="1"/>
          </p:cNvPicPr>
          <p:nvPr/>
        </p:nvPicPr>
        <p:blipFill>
          <a:blip r:embed="rId2"/>
          <a:stretch>
            <a:fillRect/>
          </a:stretch>
        </p:blipFill>
        <p:spPr>
          <a:xfrm>
            <a:off x="3511550" y="1541780"/>
            <a:ext cx="4956175" cy="5078730"/>
          </a:xfrm>
          <a:prstGeom prst="rect">
            <a:avLst/>
          </a:prstGeom>
        </p:spPr>
      </p:pic>
      <p:pic>
        <p:nvPicPr>
          <p:cNvPr id="4" name="Picture 3" descr="js3"/>
          <p:cNvPicPr>
            <a:picLocks noChangeAspect="1"/>
          </p:cNvPicPr>
          <p:nvPr/>
        </p:nvPicPr>
        <p:blipFill>
          <a:blip r:embed="rId3"/>
          <a:stretch>
            <a:fillRect/>
          </a:stretch>
        </p:blipFill>
        <p:spPr>
          <a:xfrm>
            <a:off x="8364855" y="1542415"/>
            <a:ext cx="2600325" cy="4825365"/>
          </a:xfrm>
          <a:prstGeom prst="rect">
            <a:avLst/>
          </a:prstGeom>
        </p:spPr>
      </p:pic>
      <p:sp>
        <p:nvSpPr>
          <p:cNvPr id="6" name="Text Box 5"/>
          <p:cNvSpPr txBox="1"/>
          <p:nvPr/>
        </p:nvSpPr>
        <p:spPr>
          <a:xfrm>
            <a:off x="8639810" y="629920"/>
            <a:ext cx="3271520" cy="368300"/>
          </a:xfrm>
          <a:prstGeom prst="rect">
            <a:avLst/>
          </a:prstGeom>
          <a:noFill/>
        </p:spPr>
        <p:txBody>
          <a:bodyPr wrap="square" rtlCol="0">
            <a:spAutoFit/>
          </a:bodyPr>
          <a:p>
            <a:r>
              <a:rPr lang="en-US" altLang="en-GB" b="1" u="sng">
                <a:latin typeface="Arial Black" panose="020B0A04020102020204" charset="0"/>
                <a:cs typeface="Arial Black" panose="020B0A04020102020204" charset="0"/>
              </a:rPr>
              <a:t>JavaScript Codes</a:t>
            </a:r>
            <a:endParaRPr lang="en-US" altLang="en-GB" b="1" u="sng">
              <a:latin typeface="Arial Black" panose="020B0A04020102020204" charset="0"/>
              <a:cs typeface="Arial Black" panose="020B0A0402010202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a:ea typeface="+mj-lt"/>
                <a:cs typeface="Arial" panose="020B0604020202020204"/>
              </a:rPr>
              <a:t>Result</a:t>
            </a:r>
            <a:endParaRPr lang="en-US"/>
          </a:p>
        </p:txBody>
      </p:sp>
      <p:pic>
        <p:nvPicPr>
          <p:cNvPr id="3" name="Content Placeholder 2" descr="Initial-img"/>
          <p:cNvPicPr>
            <a:picLocks noChangeAspect="1"/>
          </p:cNvPicPr>
          <p:nvPr>
            <p:ph idx="1"/>
          </p:nvPr>
        </p:nvPicPr>
        <p:blipFill>
          <a:blip r:embed="rId1"/>
          <a:stretch>
            <a:fillRect/>
          </a:stretch>
        </p:blipFill>
        <p:spPr>
          <a:xfrm>
            <a:off x="929640" y="1334135"/>
            <a:ext cx="3505200" cy="4673600"/>
          </a:xfrm>
          <a:prstGeom prst="rect">
            <a:avLst/>
          </a:prstGeom>
        </p:spPr>
      </p:pic>
      <p:pic>
        <p:nvPicPr>
          <p:cNvPr id="4" name="Picture 3" descr="data"/>
          <p:cNvPicPr>
            <a:picLocks noChangeAspect="1"/>
          </p:cNvPicPr>
          <p:nvPr/>
        </p:nvPicPr>
        <p:blipFill>
          <a:blip r:embed="rId2"/>
          <a:stretch>
            <a:fillRect/>
          </a:stretch>
        </p:blipFill>
        <p:spPr>
          <a:xfrm>
            <a:off x="6274435" y="1333500"/>
            <a:ext cx="3504565" cy="4673600"/>
          </a:xfrm>
          <a:prstGeom prst="rect">
            <a:avLst/>
          </a:prstGeom>
        </p:spPr>
      </p:pic>
      <p:pic>
        <p:nvPicPr>
          <p:cNvPr id="6" name="Content Placeholder 2" descr="mobile-view"/>
          <p:cNvPicPr>
            <a:picLocks noChangeAspect="1"/>
          </p:cNvPicPr>
          <p:nvPr/>
        </p:nvPicPr>
        <p:blipFill>
          <a:blip r:embed="rId3"/>
          <a:stretch>
            <a:fillRect/>
          </a:stretch>
        </p:blipFill>
        <p:spPr>
          <a:xfrm>
            <a:off x="9922510" y="1334135"/>
            <a:ext cx="1314450" cy="4673600"/>
          </a:xfrm>
          <a:prstGeom prst="rect">
            <a:avLst/>
          </a:prstGeom>
        </p:spPr>
      </p:pic>
      <p:pic>
        <p:nvPicPr>
          <p:cNvPr id="7" name="Picture 6" descr="mobile-view-dark_mode"/>
          <p:cNvPicPr>
            <a:picLocks noChangeAspect="1"/>
          </p:cNvPicPr>
          <p:nvPr/>
        </p:nvPicPr>
        <p:blipFill>
          <a:blip r:embed="rId4"/>
          <a:stretch>
            <a:fillRect/>
          </a:stretch>
        </p:blipFill>
        <p:spPr>
          <a:xfrm>
            <a:off x="4555490" y="1334135"/>
            <a:ext cx="1313815" cy="46729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a:ea typeface="+mj-lt"/>
                <a:cs typeface="Arial" panose="020B0604020202020204"/>
              </a:rPr>
              <a:t>Result</a:t>
            </a:r>
            <a:endParaRPr lang="en-US"/>
          </a:p>
        </p:txBody>
      </p:sp>
      <p:sp>
        <p:nvSpPr>
          <p:cNvPr id="2" name="Content Placeholder 1"/>
          <p:cNvSpPr>
            <a:spLocks noGrp="1"/>
          </p:cNvSpPr>
          <p:nvPr>
            <p:ph idx="1"/>
          </p:nvPr>
        </p:nvSpPr>
        <p:spPr>
          <a:xfrm>
            <a:off x="581025" y="1997075"/>
            <a:ext cx="11029315" cy="1706880"/>
          </a:xfrm>
        </p:spPr>
        <p:txBody>
          <a:bodyPr>
            <a:normAutofit/>
          </a:bodyPr>
          <a:lstStyle/>
          <a:p>
            <a:pPr marL="305435" indent="-305435"/>
            <a:r>
              <a:rPr lang="en-US" sz="1800" dirty="0">
                <a:latin typeface="Calibri" panose="020F0502020204030204" charset="0"/>
                <a:ea typeface="+mn-lt"/>
                <a:cs typeface="Calibri" panose="020F0502020204030204" charset="0"/>
              </a:rPr>
              <a:t>Repository Link:-</a:t>
            </a:r>
            <a:r>
              <a:rPr lang="en-US" sz="2800" dirty="0">
                <a:latin typeface="Calibri" panose="020F0502020204030204" charset="0"/>
                <a:ea typeface="+mn-lt"/>
                <a:cs typeface="Calibri" panose="020F0502020204030204" charset="0"/>
              </a:rPr>
              <a:t> </a:t>
            </a:r>
            <a:r>
              <a:rPr lang="en-US" altLang="en-GB" sz="1800" dirty="0">
                <a:latin typeface="Calibri" panose="020F0502020204030204" charset="0"/>
                <a:ea typeface="+mn-lt"/>
                <a:cs typeface="Calibri" panose="020F0502020204030204" charset="0"/>
                <a:hlinkClick r:id="rId1" tooltip="" action="ppaction://hlinkfile"/>
              </a:rPr>
              <a:t>https://github.com/Madhusudan04337/climacast-weather-app.git</a:t>
            </a:r>
            <a:endParaRPr lang="en-US" altLang="en-GB" sz="1800" dirty="0">
              <a:latin typeface="Calibri" panose="020F0502020204030204" charset="0"/>
              <a:ea typeface="+mn-lt"/>
              <a:cs typeface="Calibri" panose="020F0502020204030204" charset="0"/>
              <a:hlinkClick r:id="rId1" tooltip="" action="ppaction://hlinkfile"/>
            </a:endParaRPr>
          </a:p>
          <a:p>
            <a:pPr marL="305435" indent="-305435"/>
            <a:r>
              <a:rPr lang="en-US" altLang="en-GB" sz="1800" dirty="0">
                <a:latin typeface="Calibri" panose="020F0502020204030204" charset="0"/>
                <a:ea typeface="+mn-lt"/>
                <a:cs typeface="Calibri" panose="020F0502020204030204" charset="0"/>
              </a:rPr>
              <a:t>Deployment Link:- </a:t>
            </a:r>
            <a:r>
              <a:rPr lang="en-US" altLang="en-GB" sz="1800" dirty="0">
                <a:latin typeface="Calibri" panose="020F0502020204030204" charset="0"/>
                <a:ea typeface="+mn-lt"/>
                <a:cs typeface="Calibri" panose="020F0502020204030204" charset="0"/>
                <a:hlinkClick r:id="rId2" tooltip="" action="ppaction://hlinkfile"/>
              </a:rPr>
              <a:t>https://madhusudan04337.github.io/climacast-weather-app/</a:t>
            </a:r>
            <a:endParaRPr lang="en-US" altLang="en-GB" sz="1800" dirty="0">
              <a:latin typeface="Calibri" panose="020F0502020204030204" charset="0"/>
              <a:ea typeface="+mn-lt"/>
              <a:cs typeface="Calibri" panose="020F050202020403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a:ea typeface="+mj-lt"/>
                <a:cs typeface="Arial" panose="020B0604020202020204"/>
              </a:rPr>
              <a:t>Conclusion</a:t>
            </a:r>
            <a:endParaRPr lang="en-US"/>
          </a:p>
        </p:txBody>
      </p:sp>
      <p:sp>
        <p:nvSpPr>
          <p:cNvPr id="4" name="Rectangle 2"/>
          <p:cNvSpPr>
            <a:spLocks noGrp="1" noChangeArrowheads="1"/>
          </p:cNvSpPr>
          <p:nvPr>
            <p:ph idx="1"/>
          </p:nvPr>
        </p:nvSpPr>
        <p:spPr bwMode="auto">
          <a:xfrm>
            <a:off x="581025" y="1675448"/>
            <a:ext cx="10963275" cy="1753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GB" sz="1800" b="0" i="0" u="none" strike="noStrike" cap="none" normalizeH="0" baseline="0">
                <a:ln>
                  <a:noFill/>
                </a:ln>
                <a:solidFill>
                  <a:schemeClr val="tx1"/>
                </a:solidFill>
                <a:effectLst/>
                <a:latin typeface="Arial" panose="020B0604020202020204" pitchFamily="34" charset="0"/>
              </a:rPr>
              <a:t>ClimaCast successfully provides a cost-effective, user-friendly, and visually appealing solution for accessing essential weather information. By leveraging modern web technologies and third-party APIs, it eliminates the dependency on cluttered, ad-heavy weather platforms. The project demonstrates proficiency in HTML5, CSS3, and modern JavaScript, including asynchronous programming and DOM manipulation. The final product is an engaging and interactive customer experience that is both functional and beautiful.</a:t>
            </a:r>
            <a:endParaRPr kumimoji="0" lang="en-US" altLang="en-GB"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panose="020B0604020202020204"/>
                <a:cs typeface="Arial" panose="020B0604020202020204"/>
              </a:rPr>
              <a:t>Future scope</a:t>
            </a:r>
            <a:endParaRPr lang="en-US" sz="4400" b="1" dirty="0">
              <a:solidFill>
                <a:schemeClr val="accent1"/>
              </a:solidFill>
              <a:latin typeface="Arial" panose="020B0604020202020204"/>
              <a:cs typeface="Arial" panose="020B0604020202020204"/>
            </a:endParaRPr>
          </a:p>
        </p:txBody>
      </p:sp>
      <p:sp>
        <p:nvSpPr>
          <p:cNvPr id="2" name="Content Placeholder 1"/>
          <p:cNvSpPr>
            <a:spLocks noGrp="1" noChangeArrowheads="1"/>
          </p:cNvSpPr>
          <p:nvPr>
            <p:ph idx="1"/>
          </p:nvPr>
        </p:nvSpPr>
        <p:spPr bwMode="auto">
          <a:xfrm>
            <a:off x="581025" y="1859915"/>
            <a:ext cx="10307955" cy="3138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GB" sz="1800" b="0" i="0" u="none" strike="noStrike" cap="none" normalizeH="0" baseline="0" dirty="0">
                <a:ln>
                  <a:noFill/>
                </a:ln>
                <a:solidFill>
                  <a:schemeClr val="tx1"/>
                </a:solidFill>
                <a:effectLst/>
                <a:latin typeface="Arial" panose="020B0604020202020204" pitchFamily="34" charset="0"/>
              </a:rPr>
              <a:t>While the current version is a complete product, there are several features that could be added to further enhance it:</a:t>
            </a: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800" b="1" i="0" u="none" strike="noStrike" cap="none" normalizeH="0" baseline="0" dirty="0">
                <a:ln>
                  <a:noFill/>
                </a:ln>
                <a:solidFill>
                  <a:schemeClr val="tx1"/>
                </a:solidFill>
                <a:effectLst/>
                <a:latin typeface="Arial" panose="020B0604020202020204" pitchFamily="34" charset="0"/>
              </a:rPr>
              <a:t>Detailed Weather View:</a:t>
            </a:r>
            <a:r>
              <a:rPr kumimoji="0" lang="en-US" altLang="en-GB" sz="1800" b="0" i="0" u="none" strike="noStrike" cap="none" normalizeH="0" baseline="0" dirty="0">
                <a:ln>
                  <a:noFill/>
                </a:ln>
                <a:solidFill>
                  <a:schemeClr val="tx1"/>
                </a:solidFill>
                <a:effectLst/>
                <a:latin typeface="Arial" panose="020B0604020202020204" pitchFamily="34" charset="0"/>
              </a:rPr>
              <a:t> Add more data points like UV index, sunrise/sunset times, and hourly forecasts.</a:t>
            </a: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800" b="1" i="0" u="none" strike="noStrike" cap="none" normalizeH="0" baseline="0" dirty="0">
                <a:ln>
                  <a:noFill/>
                </a:ln>
                <a:solidFill>
                  <a:schemeClr val="tx1"/>
                </a:solidFill>
                <a:effectLst/>
                <a:latin typeface="Arial" panose="020B0604020202020204" pitchFamily="34" charset="0"/>
              </a:rPr>
              <a:t>Saved Locations:</a:t>
            </a:r>
            <a:r>
              <a:rPr kumimoji="0" lang="en-US" altLang="en-GB" sz="1800" b="0" i="0" u="none" strike="noStrike" cap="none" normalizeH="0" baseline="0" dirty="0">
                <a:ln>
                  <a:noFill/>
                </a:ln>
                <a:solidFill>
                  <a:schemeClr val="tx1"/>
                </a:solidFill>
                <a:effectLst/>
                <a:latin typeface="Arial" panose="020B0604020202020204" pitchFamily="34" charset="0"/>
              </a:rPr>
              <a:t> Allow users to save a list of favorite cities for quick access.</a:t>
            </a: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800" b="1" i="0" u="none" strike="noStrike" cap="none" normalizeH="0" baseline="0" dirty="0">
                <a:ln>
                  <a:noFill/>
                </a:ln>
                <a:solidFill>
                  <a:schemeClr val="tx1"/>
                </a:solidFill>
                <a:effectLst/>
                <a:latin typeface="Arial" panose="020B0604020202020204" pitchFamily="34" charset="0"/>
              </a:rPr>
              <a:t>Weather Alerts:</a:t>
            </a:r>
            <a:r>
              <a:rPr kumimoji="0" lang="en-US" altLang="en-GB" sz="1800" b="0" i="0" u="none" strike="noStrike" cap="none" normalizeH="0" baseline="0" dirty="0">
                <a:ln>
                  <a:noFill/>
                </a:ln>
                <a:solidFill>
                  <a:schemeClr val="tx1"/>
                </a:solidFill>
                <a:effectLst/>
                <a:latin typeface="Arial" panose="020B0604020202020204" pitchFamily="34" charset="0"/>
              </a:rPr>
              <a:t> Integrate a system to display notifications for severe weather alerts.</a:t>
            </a: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800" b="1" i="0" u="none" strike="noStrike" cap="none" normalizeH="0" baseline="0" dirty="0">
                <a:ln>
                  <a:noFill/>
                </a:ln>
                <a:solidFill>
                  <a:schemeClr val="tx1"/>
                </a:solidFill>
                <a:effectLst/>
                <a:latin typeface="Arial" panose="020B0604020202020204" pitchFamily="34" charset="0"/>
              </a:rPr>
              <a:t>Map Integration:</a:t>
            </a:r>
            <a:r>
              <a:rPr kumimoji="0" lang="en-US" altLang="en-GB" sz="1800" b="0" i="0" u="none" strike="noStrike" cap="none" normalizeH="0" baseline="0" dirty="0">
                <a:ln>
                  <a:noFill/>
                </a:ln>
                <a:solidFill>
                  <a:schemeClr val="tx1"/>
                </a:solidFill>
                <a:effectLst/>
                <a:latin typeface="Arial" panose="020B0604020202020204" pitchFamily="34" charset="0"/>
              </a:rPr>
              <a:t> Add a map view to visualize weather patterns across different regions.</a:t>
            </a:r>
            <a:endParaRPr kumimoji="0" lang="en-US" altLang="en-GB"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a:ea typeface="+mj-lt"/>
                <a:cs typeface="Arial" panose="020B0604020202020204"/>
              </a:rPr>
              <a:t>References</a:t>
            </a:r>
            <a:endParaRPr lang="en-US"/>
          </a:p>
        </p:txBody>
      </p:sp>
      <p:sp>
        <p:nvSpPr>
          <p:cNvPr id="2" name="Content Placeholder 1"/>
          <p:cNvSpPr>
            <a:spLocks noGrp="1"/>
          </p:cNvSpPr>
          <p:nvPr>
            <p:ph idx="1"/>
          </p:nvPr>
        </p:nvSpPr>
        <p:spPr>
          <a:xfrm>
            <a:off x="581025" y="1301750"/>
            <a:ext cx="10475595" cy="2326640"/>
          </a:xfrm>
        </p:spPr>
        <p:txBody>
          <a:bodyPr>
            <a:normAutofit/>
          </a:bodyPr>
          <a:lstStyle/>
          <a:p>
            <a:pPr marL="305435" indent="-305435"/>
            <a:r>
              <a:rPr lang="en-US" altLang="en-GB" sz="1800" dirty="0">
                <a:latin typeface="Calibri" panose="020F0502020204030204" charset="0"/>
                <a:cs typeface="Calibri" panose="020F0502020204030204" charset="0"/>
              </a:rPr>
              <a:t>OpenWeatherMap API Documentation:</a:t>
            </a:r>
            <a:endParaRPr lang="en-US" altLang="en-GB" sz="1800" dirty="0">
              <a:latin typeface="Calibri" panose="020F0502020204030204" charset="0"/>
              <a:cs typeface="Calibri" panose="020F0502020204030204" charset="0"/>
            </a:endParaRPr>
          </a:p>
          <a:p>
            <a:pPr marL="0" indent="457200">
              <a:buNone/>
            </a:pPr>
            <a:r>
              <a:rPr lang="en-US" altLang="en-GB" sz="1800" dirty="0">
                <a:latin typeface="Calibri" panose="020F0502020204030204" charset="0"/>
                <a:cs typeface="Calibri" panose="020F0502020204030204" charset="0"/>
                <a:hlinkClick r:id="rId1" tooltip="" action="ppaction://hlinkfile"/>
              </a:rPr>
              <a:t>https://openweathermap.org/api</a:t>
            </a:r>
            <a:endParaRPr lang="en-US" altLang="en-GB" sz="1800" dirty="0">
              <a:latin typeface="Calibri" panose="020F0502020204030204" charset="0"/>
              <a:cs typeface="Calibri" panose="020F0502020204030204" charset="0"/>
            </a:endParaRPr>
          </a:p>
          <a:p>
            <a:pPr marL="305435" indent="-305435"/>
            <a:r>
              <a:rPr lang="en-US" altLang="en-GB" sz="1800" dirty="0">
                <a:latin typeface="Calibri" panose="020F0502020204030204" charset="0"/>
                <a:cs typeface="Calibri" panose="020F0502020204030204" charset="0"/>
              </a:rPr>
              <a:t>MDN Web Docs (Mozilla Developer Network): For documentation on HTML, CSS, and the Geolocation API.</a:t>
            </a:r>
            <a:endParaRPr lang="en-US" altLang="en-GB" sz="1800" dirty="0">
              <a:latin typeface="Calibri" panose="020F0502020204030204" charset="0"/>
              <a:cs typeface="Calibri" panose="020F0502020204030204" charset="0"/>
            </a:endParaRPr>
          </a:p>
          <a:p>
            <a:pPr marL="0" indent="457200">
              <a:buNone/>
            </a:pPr>
            <a:r>
              <a:rPr lang="en-US" altLang="en-GB" sz="1800" dirty="0">
                <a:latin typeface="Calibri" panose="020F0502020204030204" charset="0"/>
                <a:cs typeface="Calibri" panose="020F0502020204030204" charset="0"/>
                <a:hlinkClick r:id="rId2" tooltip="" action="ppaction://hlinkfile"/>
              </a:rPr>
              <a:t>https://developer.mozilla.org</a:t>
            </a:r>
            <a:endParaRPr lang="en-US" altLang="en-GB" sz="1800" dirty="0">
              <a:latin typeface="Calibri" panose="020F0502020204030204" charset="0"/>
              <a:cs typeface="Calibri" panose="020F0502020204030204" charset="0"/>
            </a:endParaRPr>
          </a:p>
          <a:p>
            <a:pPr marL="305435" indent="-305435"/>
            <a:r>
              <a:rPr lang="en-US" altLang="en-GB" sz="1800" dirty="0">
                <a:latin typeface="Calibri" panose="020F0502020204030204" charset="0"/>
                <a:cs typeface="Calibri" panose="020F0502020204030204" charset="0"/>
              </a:rPr>
              <a:t>SVG Icons: Icons were self-contained and implemented directly in the project files.</a:t>
            </a:r>
            <a:endParaRPr lang="en-US" altLang="en-GB" sz="1800" dirty="0">
              <a:latin typeface="Calibri" panose="020F0502020204030204" charset="0"/>
              <a:cs typeface="Calibri" panose="020F050202020403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endParaRPr lang="en-US" b="1">
              <a:solidFill>
                <a:srgbClr val="002060"/>
              </a:solidFill>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endParaRPr lang="en-US" b="1">
              <a:solidFill>
                <a:srgbClr val="00206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panose="020B0604020202020204"/>
                <a:ea typeface="+mn-lt"/>
                <a:cs typeface="Arial" panose="020B0604020202020204"/>
              </a:rPr>
              <a:t>  </a:t>
            </a:r>
            <a:endParaRPr lang="en-US" dirty="0">
              <a:latin typeface="Arial" panose="020B0604020202020204"/>
              <a:cs typeface="Arial" panose="020B0604020202020204"/>
            </a:endParaRPr>
          </a:p>
          <a:p>
            <a:pPr marL="305435" indent="-305435"/>
            <a:r>
              <a:rPr lang="en-US" sz="2000" b="1" dirty="0">
                <a:latin typeface="Arial" panose="020B0604020202020204"/>
                <a:ea typeface="+mn-lt"/>
                <a:cs typeface="Arial" panose="020B0604020202020204"/>
              </a:rPr>
              <a:t>Problem Statement</a:t>
            </a:r>
            <a:endParaRPr lang="en-US" dirty="0">
              <a:latin typeface="Arial" panose="020B0604020202020204"/>
              <a:cs typeface="Arial" panose="020B0604020202020204"/>
            </a:endParaRPr>
          </a:p>
          <a:p>
            <a:pPr marL="305435" indent="-305435"/>
            <a:r>
              <a:rPr lang="en-US" sz="2000" b="1" dirty="0">
                <a:latin typeface="Arial" panose="020B0604020202020204"/>
                <a:ea typeface="+mn-lt"/>
                <a:cs typeface="Calibri" panose="020F0502020204030204"/>
              </a:rPr>
              <a:t>System </a:t>
            </a:r>
            <a:r>
              <a:rPr lang="en-US" sz="2000" b="1" dirty="0">
                <a:latin typeface="Arial" panose="020B0604020202020204"/>
                <a:ea typeface="+mn-lt"/>
                <a:cs typeface="+mn-lt"/>
              </a:rPr>
              <a:t>Development Approach </a:t>
            </a:r>
            <a:endParaRPr lang="en-US" dirty="0">
              <a:latin typeface="Arial" panose="020B0604020202020204"/>
              <a:ea typeface="+mn-lt"/>
              <a:cs typeface="+mn-lt"/>
            </a:endParaRPr>
          </a:p>
          <a:p>
            <a:pPr marL="305435" indent="-305435"/>
            <a:r>
              <a:rPr lang="en-US" sz="2000" b="1" dirty="0">
                <a:latin typeface="Arial" panose="020B0604020202020204"/>
                <a:ea typeface="+mn-lt"/>
                <a:cs typeface="+mn-lt"/>
              </a:rPr>
              <a:t>Algorithm &amp; Deployment </a:t>
            </a:r>
            <a:endParaRPr lang="en-US" sz="2000" b="1" dirty="0">
              <a:latin typeface="Arial" panose="020B0604020202020204"/>
              <a:ea typeface="+mn-lt"/>
              <a:cs typeface="+mn-lt"/>
            </a:endParaRPr>
          </a:p>
          <a:p>
            <a:pPr marL="305435" indent="-305435"/>
            <a:r>
              <a:rPr lang="en-US" sz="2000" b="1" dirty="0">
                <a:latin typeface="Arial" panose="020B0604020202020204"/>
                <a:ea typeface="+mn-lt"/>
                <a:cs typeface="Arial" panose="020B0604020202020204"/>
              </a:rPr>
              <a:t>Result</a:t>
            </a:r>
            <a:endParaRPr lang="en-US" sz="2000" b="1" dirty="0">
              <a:latin typeface="Arial" panose="020B0604020202020204"/>
              <a:ea typeface="+mn-lt"/>
              <a:cs typeface="Arial" panose="020B0604020202020204"/>
            </a:endParaRPr>
          </a:p>
          <a:p>
            <a:pPr marL="305435" indent="-305435"/>
            <a:r>
              <a:rPr lang="en-US" sz="2000" b="1" dirty="0">
                <a:latin typeface="Arial" panose="020B0604020202020204"/>
                <a:ea typeface="+mn-lt"/>
                <a:cs typeface="Arial" panose="020B0604020202020204"/>
              </a:rPr>
              <a:t>Conclusion</a:t>
            </a:r>
            <a:endParaRPr lang="en-US" dirty="0">
              <a:latin typeface="Arial" panose="020B0604020202020204"/>
              <a:cs typeface="Arial" panose="020B0604020202020204"/>
            </a:endParaRPr>
          </a:p>
          <a:p>
            <a:pPr marL="305435" indent="-305435"/>
            <a:r>
              <a:rPr lang="en-US" sz="2000" b="1" dirty="0">
                <a:latin typeface="Arial" panose="020B0604020202020204"/>
                <a:ea typeface="+mn-lt"/>
                <a:cs typeface="Arial" panose="020B0604020202020204"/>
              </a:rPr>
              <a:t>Future Scope</a:t>
            </a:r>
            <a:endParaRPr lang="en-US" sz="2000" b="1" dirty="0">
              <a:latin typeface="Arial" panose="020B0604020202020204"/>
              <a:ea typeface="+mn-lt"/>
              <a:cs typeface="Arial" panose="020B0604020202020204"/>
            </a:endParaRPr>
          </a:p>
          <a:p>
            <a:pPr marL="305435" indent="-305435"/>
            <a:r>
              <a:rPr lang="en-US" sz="2000" b="1" dirty="0">
                <a:latin typeface="Arial" panose="020B0604020202020204"/>
                <a:ea typeface="+mn-lt"/>
                <a:cs typeface="Arial" panose="020B0604020202020204"/>
              </a:rPr>
              <a:t>References</a:t>
            </a:r>
            <a:endParaRPr lang="en-US" dirty="0">
              <a:latin typeface="Arial" panose="020B0604020202020204"/>
              <a:cs typeface="Arial" panose="020B0604020202020204"/>
            </a:endParaRPr>
          </a:p>
          <a:p>
            <a:pPr marL="305435" indent="-305435"/>
            <a:endParaRPr lang="en-US" dirty="0">
              <a:latin typeface="Arial" panose="020B0604020202020204"/>
              <a:cs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6" name="Rectangle 2"/>
          <p:cNvSpPr>
            <a:spLocks noGrp="1" noChangeArrowheads="1"/>
          </p:cNvSpPr>
          <p:nvPr>
            <p:ph idx="1"/>
          </p:nvPr>
        </p:nvSpPr>
        <p:spPr bwMode="auto">
          <a:xfrm>
            <a:off x="581025" y="1327785"/>
            <a:ext cx="10789920" cy="5101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GB" sz="1800" b="0" i="0" u="none" strike="noStrike" cap="none" normalizeH="0" baseline="0">
                <a:ln>
                  <a:noFill/>
                </a:ln>
                <a:solidFill>
                  <a:schemeClr val="tx1"/>
                </a:solidFill>
                <a:effectLst/>
                <a:latin typeface="Arial" panose="020B0604020202020204" pitchFamily="34" charset="0"/>
              </a:rPr>
              <a:t>In a digital world saturated with information, users often face challenges in getting quick, clear, and relevant weather data. Many existing weather platforms are cluttered with advertisements, complex meteorological charts, or overwhelming data points that are not useful for the average person.</a:t>
            </a:r>
            <a:endParaRPr kumimoji="0" lang="en-US" altLang="en-GB"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GB"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GB" sz="1800" b="0" i="0" u="none" strike="noStrike" cap="none" normalizeH="0" baseline="0">
                <a:ln>
                  <a:noFill/>
                </a:ln>
                <a:solidFill>
                  <a:schemeClr val="tx1"/>
                </a:solidFill>
                <a:effectLst/>
                <a:latin typeface="Arial" panose="020B0604020202020204" pitchFamily="34" charset="0"/>
              </a:rPr>
              <a:t>This project addresses the following problems:</a:t>
            </a:r>
            <a:endParaRPr kumimoji="0" lang="en-US" altLang="en-GB" sz="1800" b="0" i="0" u="none" strike="noStrike" cap="none" normalizeH="0" baseline="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480" b="0" i="0" u="none" strike="noStrike" cap="none" normalizeH="0" baseline="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480" b="0" i="0" u="none" strike="noStrike" cap="none" normalizeH="0" baseline="0">
                <a:ln>
                  <a:noFill/>
                </a:ln>
                <a:solidFill>
                  <a:schemeClr val="tx1"/>
                </a:solidFill>
                <a:effectLst/>
                <a:latin typeface="Arial" panose="020B0604020202020204" pitchFamily="34" charset="0"/>
              </a:rPr>
              <a:t>Information Overload: Users need a simple, easy-to-understand interface that presents the most important weather information without distractions.</a:t>
            </a:r>
            <a:endParaRPr kumimoji="0" lang="en-US" altLang="en-GB" sz="1480" b="0" i="0" u="none" strike="noStrike" cap="none" normalizeH="0" baseline="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480" b="0" i="0" u="none" strike="noStrike" cap="none" normalizeH="0" baseline="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480" b="0" i="0" u="none" strike="noStrike" cap="none" normalizeH="0" baseline="0">
                <a:ln>
                  <a:noFill/>
                </a:ln>
                <a:solidFill>
                  <a:schemeClr val="tx1"/>
                </a:solidFill>
                <a:effectLst/>
                <a:latin typeface="Arial" panose="020B0604020202020204" pitchFamily="34" charset="0"/>
              </a:rPr>
              <a:t>Lack of Context: Raw data like temperature is useful, but users also benefit from actionable advice based on the conditions (e.g., "Don't forget your umbrella!").</a:t>
            </a:r>
            <a:endParaRPr kumimoji="0" lang="en-US" altLang="en-GB" sz="1480" b="0" i="0" u="none" strike="noStrike" cap="none" normalizeH="0" baseline="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480" b="0" i="0" u="none" strike="noStrike" cap="none" normalizeH="0" baseline="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480" b="0" i="0" u="none" strike="noStrike" cap="none" normalizeH="0" baseline="0">
                <a:ln>
                  <a:noFill/>
                </a:ln>
                <a:solidFill>
                  <a:schemeClr val="tx1"/>
                </a:solidFill>
                <a:effectLst/>
                <a:latin typeface="Arial" panose="020B0604020202020204" pitchFamily="34" charset="0"/>
              </a:rPr>
              <a:t>Static Experience: Many websites lack interactivity and modern features like theme switching or real-time local clocks, leading to a less engaging user experience.</a:t>
            </a:r>
            <a:endParaRPr kumimoji="0" lang="en-US" altLang="en-GB" sz="1480" b="0" i="0" u="none" strike="noStrike" cap="none" normalizeH="0" baseline="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480" b="0" i="0" u="none" strike="noStrike" cap="none" normalizeH="0" baseline="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480" b="0" i="0" u="none" strike="noStrike" cap="none" normalizeH="0" baseline="0">
                <a:ln>
                  <a:noFill/>
                </a:ln>
                <a:solidFill>
                  <a:schemeClr val="tx1"/>
                </a:solidFill>
                <a:effectLst/>
                <a:latin typeface="Arial" panose="020B0604020202020204" pitchFamily="34" charset="0"/>
              </a:rPr>
              <a:t>Location Inconvenience: Users should be able to get weather for their current location instantly without manual searching.</a:t>
            </a:r>
            <a:endParaRPr kumimoji="0" lang="en-US" altLang="en-GB" sz="148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GB"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GB" sz="1800" b="0" i="0" u="none" strike="noStrike" cap="none" normalizeH="0" baseline="0">
                <a:ln>
                  <a:noFill/>
                </a:ln>
                <a:solidFill>
                  <a:schemeClr val="tx1"/>
                </a:solidFill>
                <a:effectLst/>
                <a:latin typeface="Arial" panose="020B0604020202020204" pitchFamily="34" charset="0"/>
              </a:rPr>
              <a:t>There is a clear need for a lightweight, visually appealing, and interactive weather application that solves these issues by providing a clean interface, smart suggestions, and a seamless user experience on any device.</a:t>
            </a:r>
            <a:endParaRPr kumimoji="0" lang="en-US" altLang="en-GB"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1192" y="662572"/>
            <a:ext cx="11029616" cy="530296"/>
          </a:xfrm>
        </p:spPr>
        <p:txBody>
          <a:bodyPr>
            <a:normAutofit fontScale="90000"/>
          </a:bodyPr>
          <a:lstStyle/>
          <a:p>
            <a:r>
              <a:rPr lang="en-US" sz="4400" b="1">
                <a:solidFill>
                  <a:schemeClr val="accent1"/>
                </a:solidFill>
                <a:latin typeface="Arial" panose="020B0604020202020204"/>
                <a:ea typeface="+mj-lt"/>
                <a:cs typeface="Arial" panose="020B0604020202020204"/>
              </a:rPr>
              <a:t>System  Approach</a:t>
            </a:r>
            <a:endParaRPr lang="en-US" sz="4400">
              <a:solidFill>
                <a:schemeClr val="accent1"/>
              </a:solidFill>
              <a:latin typeface="Calibri Light" panose="020F0302020204030204"/>
              <a:cs typeface="Calibri Light" panose="020F0302020204030204"/>
            </a:endParaRPr>
          </a:p>
        </p:txBody>
      </p:sp>
      <p:sp>
        <p:nvSpPr>
          <p:cNvPr id="3" name="Rectangle 1"/>
          <p:cNvSpPr>
            <a:spLocks noGrp="1" noChangeArrowheads="1"/>
          </p:cNvSpPr>
          <p:nvPr>
            <p:ph idx="1"/>
          </p:nvPr>
        </p:nvSpPr>
        <p:spPr bwMode="auto">
          <a:xfrm>
            <a:off x="581025" y="1873568"/>
            <a:ext cx="10662285" cy="258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GB" sz="1800" b="1" i="0" u="none" strike="noStrike" cap="none" normalizeH="0" baseline="0" dirty="0">
                <a:ln>
                  <a:noFill/>
                </a:ln>
                <a:solidFill>
                  <a:schemeClr val="tx1"/>
                </a:solidFill>
                <a:effectLst/>
                <a:latin typeface="Arial" panose="020B0604020202020204" pitchFamily="34" charset="0"/>
              </a:rPr>
              <a:t>Frontend Technologies:</a:t>
            </a:r>
            <a:endParaRPr kumimoji="0" lang="en-US" altLang="en-GB" sz="1800" b="1"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800" b="1" i="0" u="none" strike="noStrike" cap="none" normalizeH="0" baseline="0" dirty="0">
                <a:ln>
                  <a:noFill/>
                </a:ln>
                <a:solidFill>
                  <a:schemeClr val="tx1"/>
                </a:solidFill>
                <a:effectLst/>
                <a:latin typeface="Arial" panose="020B0604020202020204" pitchFamily="34" charset="0"/>
              </a:rPr>
              <a:t>HTML5:</a:t>
            </a:r>
            <a:r>
              <a:rPr kumimoji="0" lang="en-US" altLang="en-GB" sz="1800" b="0" i="0" u="none" strike="noStrike" cap="none" normalizeH="0" baseline="0" dirty="0">
                <a:ln>
                  <a:noFill/>
                </a:ln>
                <a:solidFill>
                  <a:schemeClr val="tx1"/>
                </a:solidFill>
                <a:effectLst/>
                <a:latin typeface="Arial" panose="020B0604020202020204" pitchFamily="34" charset="0"/>
              </a:rPr>
              <a:t> Used to build the semantic structure and foundation of the web application.</a:t>
            </a: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800" b="1" i="0" u="none" strike="noStrike" cap="none" normalizeH="0" baseline="0" dirty="0">
                <a:ln>
                  <a:noFill/>
                </a:ln>
                <a:solidFill>
                  <a:schemeClr val="tx1"/>
                </a:solidFill>
                <a:effectLst/>
                <a:latin typeface="Arial" panose="020B0604020202020204" pitchFamily="34" charset="0"/>
              </a:rPr>
              <a:t>CSS3: </a:t>
            </a:r>
            <a:r>
              <a:rPr kumimoji="0" lang="en-US" altLang="en-GB" sz="1800" b="0" i="0" u="none" strike="noStrike" cap="none" normalizeH="0" baseline="0" dirty="0">
                <a:ln>
                  <a:noFill/>
                </a:ln>
                <a:solidFill>
                  <a:schemeClr val="tx1"/>
                </a:solidFill>
                <a:effectLst/>
                <a:latin typeface="Arial" panose="020B0604020202020204" pitchFamily="34" charset="0"/>
              </a:rPr>
              <a:t>Employed for all styling, including the responsive layouts, the "glassmorphism" design, and the cloud-themed light and dark modes. No external frameworks were used.</a:t>
            </a: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800" b="1" i="0" u="none" strike="noStrike" cap="none" normalizeH="0" baseline="0" dirty="0">
                <a:ln>
                  <a:noFill/>
                </a:ln>
                <a:solidFill>
                  <a:schemeClr val="tx1"/>
                </a:solidFill>
                <a:effectLst/>
                <a:latin typeface="Arial" panose="020B0604020202020204" pitchFamily="34" charset="0"/>
              </a:rPr>
              <a:t>JavaScript (ES6+):</a:t>
            </a:r>
            <a:r>
              <a:rPr kumimoji="0" lang="en-US" altLang="en-GB" sz="1800" b="0" i="0" u="none" strike="noStrike" cap="none" normalizeH="0" baseline="0" dirty="0">
                <a:ln>
                  <a:noFill/>
                </a:ln>
                <a:solidFill>
                  <a:schemeClr val="tx1"/>
                </a:solidFill>
                <a:effectLst/>
                <a:latin typeface="Arial" panose="020B0604020202020204" pitchFamily="34" charset="0"/>
              </a:rPr>
              <a:t> The core engine of the application. It handles all dynamic functionality, including API calls, DOM manipulation, and user events.</a:t>
            </a:r>
            <a:endParaRPr kumimoji="0" lang="en-US" altLang="en-GB"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idx="1"/>
          </p:nvPr>
        </p:nvSpPr>
        <p:spPr bwMode="auto">
          <a:xfrm>
            <a:off x="581025" y="1173480"/>
            <a:ext cx="10662285" cy="4246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GB" sz="1800" b="1" i="0" u="none" strike="noStrike" cap="none" normalizeH="0" baseline="0" dirty="0">
                <a:ln>
                  <a:noFill/>
                </a:ln>
                <a:solidFill>
                  <a:schemeClr val="tx1"/>
                </a:solidFill>
                <a:effectLst/>
                <a:latin typeface="Arial" panose="020B0604020202020204" pitchFamily="34" charset="0"/>
              </a:rPr>
              <a:t>APIs Used:</a:t>
            </a:r>
            <a:endParaRPr kumimoji="0" lang="en-US" altLang="en-GB"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800" b="0" i="0" u="none" strike="noStrike" cap="none" normalizeH="0" baseline="0" dirty="0">
                <a:ln>
                  <a:noFill/>
                </a:ln>
                <a:solidFill>
                  <a:schemeClr val="tx1"/>
                </a:solidFill>
                <a:effectLst/>
                <a:latin typeface="Arial" panose="020B0604020202020204" pitchFamily="34" charset="0"/>
              </a:rPr>
              <a:t>OpenWeatherMap API: A third-party service used to fetch real-time weather data, 5-day forecasts, and timezone information.</a:t>
            </a: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800" b="0" i="0" u="none" strike="noStrike" cap="none" normalizeH="0" baseline="0" dirty="0">
                <a:ln>
                  <a:noFill/>
                </a:ln>
                <a:solidFill>
                  <a:schemeClr val="tx1"/>
                </a:solidFill>
                <a:effectLst/>
                <a:latin typeface="Arial" panose="020B0604020202020204" pitchFamily="34" charset="0"/>
              </a:rPr>
              <a:t>Browser Geolocation API: A built-in browser API used to securely request and retrieve the user's current geographical coordinates.</a:t>
            </a: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GB" sz="1800" b="1" i="0" u="none" strike="noStrike" cap="none" normalizeH="0" baseline="0" dirty="0">
                <a:ln>
                  <a:noFill/>
                </a:ln>
                <a:solidFill>
                  <a:schemeClr val="tx1"/>
                </a:solidFill>
                <a:effectLst/>
                <a:latin typeface="Arial" panose="020B0604020202020204" pitchFamily="34" charset="0"/>
              </a:rPr>
              <a:t>Design Approach:</a:t>
            </a:r>
            <a:endParaRPr kumimoji="0" lang="en-US" altLang="en-GB" sz="1800" b="1"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800" b="0" i="0" u="none" strike="noStrike" cap="none" normalizeH="0" baseline="0" dirty="0">
                <a:ln>
                  <a:noFill/>
                </a:ln>
                <a:solidFill>
                  <a:schemeClr val="tx1"/>
                </a:solidFill>
                <a:effectLst/>
                <a:latin typeface="Arial" panose="020B0604020202020204" pitchFamily="34" charset="0"/>
              </a:rPr>
              <a:t>User-Centric Design: The interface is designed to be clean, modern, and intuitive.</a:t>
            </a: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800" b="0" i="0" u="none" strike="noStrike" cap="none" normalizeH="0" baseline="0" dirty="0">
                <a:ln>
                  <a:noFill/>
                </a:ln>
                <a:solidFill>
                  <a:schemeClr val="tx1"/>
                </a:solidFill>
                <a:effectLst/>
                <a:latin typeface="Arial" panose="020B0604020202020204" pitchFamily="34" charset="0"/>
              </a:rPr>
              <a:t>Mobile-First Responsiveness: The layout was built to be fully functional on all screen sizes.</a:t>
            </a: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800" b="0" i="0" u="none" strike="noStrike" cap="none" normalizeH="0" baseline="0" dirty="0">
                <a:ln>
                  <a:noFill/>
                </a:ln>
                <a:solidFill>
                  <a:schemeClr val="tx1"/>
                </a:solidFill>
                <a:effectLst/>
                <a:latin typeface="Arial" panose="020B0604020202020204" pitchFamily="34" charset="0"/>
              </a:rPr>
              <a:t>Modular Code: The project is organized into separate HTML, CSS, and JavaScript files.</a:t>
            </a:r>
            <a:endParaRPr kumimoji="0" lang="en-US" altLang="en-GB"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a:ea typeface="+mj-lt"/>
                <a:cs typeface="Arial" panose="020B0604020202020204"/>
              </a:rPr>
              <a:t>Algorithm &amp; Deployment</a:t>
            </a:r>
            <a:endParaRPr lang="en-US"/>
          </a:p>
        </p:txBody>
      </p:sp>
      <p:sp>
        <p:nvSpPr>
          <p:cNvPr id="4" name="Rectangle 1"/>
          <p:cNvSpPr>
            <a:spLocks noGrp="1" noChangeArrowheads="1"/>
          </p:cNvSpPr>
          <p:nvPr>
            <p:ph idx="1"/>
          </p:nvPr>
        </p:nvSpPr>
        <p:spPr bwMode="auto">
          <a:xfrm>
            <a:off x="581025" y="1380490"/>
            <a:ext cx="10731500" cy="500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en-GB" sz="1800" b="0" i="0" u="none" strike="noStrike" cap="none" normalizeH="0" baseline="0" dirty="0">
                <a:ln>
                  <a:noFill/>
                </a:ln>
                <a:solidFill>
                  <a:schemeClr val="tx1"/>
                </a:solidFill>
                <a:effectLst/>
                <a:latin typeface="Arial" panose="020B0604020202020204" pitchFamily="34" charset="0"/>
              </a:rPr>
              <a:t>The application follows a logical, event-driven procedure:</a:t>
            </a: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pPr>
            <a:r>
              <a:rPr kumimoji="0" lang="en-US" altLang="en-GB" sz="1800" b="1" i="0" u="none" strike="noStrike" cap="none" normalizeH="0" baseline="0" dirty="0">
                <a:ln>
                  <a:noFill/>
                </a:ln>
                <a:solidFill>
                  <a:schemeClr val="tx1"/>
                </a:solidFill>
                <a:effectLst/>
                <a:latin typeface="Arial" panose="020B0604020202020204" pitchFamily="34" charset="0"/>
              </a:rPr>
              <a:t>Initialization:</a:t>
            </a:r>
            <a:r>
              <a:rPr kumimoji="0" lang="en-US" altLang="en-GB" sz="1800" b="0" i="0" u="none" strike="noStrike" cap="none" normalizeH="0" baseline="0" dirty="0">
                <a:ln>
                  <a:noFill/>
                </a:ln>
                <a:solidFill>
                  <a:schemeClr val="tx1"/>
                </a:solidFill>
                <a:effectLst/>
                <a:latin typeface="Arial" panose="020B0604020202020204" pitchFamily="34" charset="0"/>
              </a:rPr>
              <a:t> On page load, the app sets up event listeners, checks for a saved theme, and displays a welcome message.</a:t>
            </a: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pPr>
            <a:endParaRPr kumimoji="0" lang="en-US" altLang="en-GB"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pPr>
            <a:r>
              <a:rPr kumimoji="0" lang="en-US" altLang="en-GB" sz="1800" b="1" i="0" u="none" strike="noStrike" cap="none" normalizeH="0" baseline="0" dirty="0">
                <a:ln>
                  <a:noFill/>
                </a:ln>
                <a:solidFill>
                  <a:schemeClr val="tx1"/>
                </a:solidFill>
                <a:effectLst/>
                <a:latin typeface="Arial" panose="020B0604020202020204" pitchFamily="34" charset="0"/>
              </a:rPr>
              <a:t>Data Fetching (User-Triggered):</a:t>
            </a:r>
            <a:endParaRPr kumimoji="0" lang="en-US" altLang="en-GB" sz="1800" b="1" i="0" u="none" strike="noStrike" cap="none" normalizeH="0" baseline="0" dirty="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670" i="0" u="none" strike="noStrike" cap="none" normalizeH="0" baseline="0" dirty="0">
                <a:ln>
                  <a:noFill/>
                </a:ln>
                <a:solidFill>
                  <a:schemeClr val="tx1"/>
                </a:solidFill>
                <a:effectLst/>
                <a:latin typeface="Arial" panose="020B0604020202020204" pitchFamily="34" charset="0"/>
              </a:rPr>
              <a:t>Geolocation: If the "Use My Location" button is clicked, the app uses the Geolocation API to get coordinates.</a:t>
            </a:r>
            <a:endParaRPr kumimoji="0" lang="en-US" altLang="en-GB" sz="1670" i="0" u="none" strike="noStrike" cap="none" normalizeH="0" baseline="0" dirty="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670" i="0" u="none" strike="noStrike" cap="none" normalizeH="0" baseline="0" dirty="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670" i="0" u="none" strike="noStrike" cap="none" normalizeH="0" baseline="0" dirty="0">
                <a:ln>
                  <a:noFill/>
                </a:ln>
                <a:solidFill>
                  <a:schemeClr val="tx1"/>
                </a:solidFill>
                <a:effectLst/>
                <a:latin typeface="Arial" panose="020B0604020202020204" pitchFamily="34" charset="0"/>
              </a:rPr>
              <a:t>City Search: If the user types a city and presses "Enter," the app fetches data for that city.</a:t>
            </a:r>
            <a:endParaRPr kumimoji="0" lang="en-US" altLang="en-GB" sz="1670" i="0" u="none" strike="noStrike" cap="none" normalizeH="0" baseline="0" dirty="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670" i="0" u="none" strike="noStrike" cap="none" normalizeH="0" baseline="0" dirty="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670" i="0" u="none" strike="noStrike" cap="none" normalizeH="0" baseline="0" dirty="0">
                <a:ln>
                  <a:noFill/>
                </a:ln>
                <a:solidFill>
                  <a:schemeClr val="tx1"/>
                </a:solidFill>
                <a:effectLst/>
                <a:latin typeface="Arial" panose="020B0604020202020204" pitchFamily="34" charset="0"/>
              </a:rPr>
              <a:t>An asynchronous fetch request is sent to the OpenWeatherMap API.</a:t>
            </a:r>
            <a:endParaRPr kumimoji="0" lang="en-US" altLang="en-GB" sz="167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pPr>
            <a:r>
              <a:rPr kumimoji="0" lang="en-US" altLang="en-GB" sz="1800" b="1" i="0" u="none" strike="noStrike" cap="none" normalizeH="0" baseline="0" dirty="0">
                <a:ln>
                  <a:noFill/>
                </a:ln>
                <a:solidFill>
                  <a:schemeClr val="tx1"/>
                </a:solidFill>
                <a:effectLst/>
                <a:latin typeface="Arial" panose="020B0604020202020204" pitchFamily="34" charset="0"/>
              </a:rPr>
              <a:t>UI Rendering &amp; Display:</a:t>
            </a:r>
            <a:endParaRPr kumimoji="0" lang="en-US" altLang="en-GB" sz="1800" b="1"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pPr>
            <a:endParaRPr kumimoji="0" lang="en-US" altLang="en-GB" sz="1215" i="0" u="none" strike="noStrike" cap="none" normalizeH="0" baseline="0" dirty="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670" i="0" u="none" strike="noStrike" cap="none" normalizeH="0" baseline="0" dirty="0">
                <a:ln>
                  <a:noFill/>
                </a:ln>
                <a:solidFill>
                  <a:schemeClr val="tx1"/>
                </a:solidFill>
                <a:effectLst/>
                <a:latin typeface="Arial" panose="020B0604020202020204" pitchFamily="34" charset="0"/>
              </a:rPr>
              <a:t>On a successful API response, the received JSON data is used to populate the main weather panel, the 5-day forecast, and the weather suggestions.</a:t>
            </a:r>
            <a:endParaRPr kumimoji="0" lang="en-US" altLang="en-GB" sz="1670" i="0" u="none" strike="noStrike" cap="none" normalizeH="0" baseline="0" dirty="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altLang="en-GB" sz="1670" i="0" u="none" strike="noStrike" cap="none" normalizeH="0" baseline="0" dirty="0">
              <a:ln>
                <a:noFill/>
              </a:ln>
              <a:solidFill>
                <a:schemeClr val="tx1"/>
              </a:solidFill>
              <a:effectLst/>
              <a:latin typeface="Arial" panose="020B0604020202020204" pitchFamily="34" charset="0"/>
            </a:endParaRPr>
          </a:p>
          <a:p>
            <a:pPr marR="0" lvl="1"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GB" sz="1670" i="0" u="none" strike="noStrike" cap="none" normalizeH="0" baseline="0" dirty="0">
                <a:ln>
                  <a:noFill/>
                </a:ln>
                <a:solidFill>
                  <a:schemeClr val="tx1"/>
                </a:solidFill>
                <a:effectLst/>
                <a:latin typeface="Arial" panose="020B0604020202020204" pitchFamily="34" charset="0"/>
              </a:rPr>
              <a:t>A live-updating clock is started using the timezone offset from the API.</a:t>
            </a:r>
            <a:endParaRPr kumimoji="0" lang="en-US" altLang="en-GB" sz="167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pPr>
            <a:endParaRPr kumimoji="0" lang="en-US" altLang="en-GB" sz="1215"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pPr>
            <a:endParaRPr kumimoji="0" lang="en-US" altLang="en-GB" sz="180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581025" y="979805"/>
            <a:ext cx="10731500" cy="2239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4"/>
            </a:pPr>
            <a:r>
              <a:rPr lang="en-US" altLang="en-GB" sz="1800" b="1" dirty="0">
                <a:ln>
                  <a:noFill/>
                </a:ln>
                <a:solidFill>
                  <a:schemeClr val="tx1"/>
                </a:solidFill>
                <a:effectLst/>
                <a:latin typeface="Arial" panose="020B0604020202020204" pitchFamily="34" charset="0"/>
                <a:sym typeface="+mn-ea"/>
              </a:rPr>
              <a:t>Error Handling:</a:t>
            </a:r>
            <a:r>
              <a:rPr lang="en-US" altLang="en-GB" sz="1800" dirty="0">
                <a:ln>
                  <a:noFill/>
                </a:ln>
                <a:solidFill>
                  <a:schemeClr val="tx1"/>
                </a:solidFill>
                <a:effectLst/>
                <a:latin typeface="Arial" panose="020B0604020202020204" pitchFamily="34" charset="0"/>
                <a:sym typeface="+mn-ea"/>
              </a:rPr>
              <a:t> The app displays user-friendly error messages for failed API requests (e.g., city not found) or if the user denies location permission.</a:t>
            </a:r>
            <a:endParaRPr kumimoji="0" lang="en-US" altLang="en-GB" sz="180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4"/>
            </a:pPr>
            <a:endParaRPr kumimoji="0" lang="en-US" altLang="en-GB" sz="180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4"/>
            </a:pPr>
            <a:r>
              <a:rPr lang="en-US" altLang="en-GB" sz="1800" b="1" dirty="0">
                <a:ln>
                  <a:noFill/>
                </a:ln>
                <a:solidFill>
                  <a:schemeClr val="tx1"/>
                </a:solidFill>
                <a:effectLst/>
                <a:latin typeface="Arial" panose="020B0604020202020204" pitchFamily="34" charset="0"/>
                <a:sym typeface="+mn-ea"/>
              </a:rPr>
              <a:t>Deployment:</a:t>
            </a:r>
            <a:r>
              <a:rPr lang="en-US" altLang="en-GB" sz="1800" dirty="0">
                <a:ln>
                  <a:noFill/>
                </a:ln>
                <a:solidFill>
                  <a:schemeClr val="tx1"/>
                </a:solidFill>
                <a:effectLst/>
                <a:latin typeface="Arial" panose="020B0604020202020204" pitchFamily="34" charset="0"/>
                <a:sym typeface="+mn-ea"/>
              </a:rPr>
              <a:t> The project consists of static files and can be easily deployed for free on hosting platforms like GitHub Pages or Netlify.</a:t>
            </a:r>
            <a:endParaRPr kumimoji="0" lang="en-US" altLang="en-GB" sz="180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a:ea typeface="+mj-lt"/>
                <a:cs typeface="Arial" panose="020B0604020202020204"/>
              </a:rPr>
              <a:t>Result</a:t>
            </a:r>
            <a:endParaRPr lang="en-US"/>
          </a:p>
        </p:txBody>
      </p:sp>
      <p:pic>
        <p:nvPicPr>
          <p:cNvPr id="3" name="Picture 2" descr="css1"/>
          <p:cNvPicPr>
            <a:picLocks noChangeAspect="1"/>
          </p:cNvPicPr>
          <p:nvPr/>
        </p:nvPicPr>
        <p:blipFill>
          <a:blip r:embed="rId1"/>
          <a:stretch>
            <a:fillRect/>
          </a:stretch>
        </p:blipFill>
        <p:spPr>
          <a:xfrm>
            <a:off x="3731260" y="1101090"/>
            <a:ext cx="1498600" cy="5289550"/>
          </a:xfrm>
          <a:prstGeom prst="rect">
            <a:avLst/>
          </a:prstGeom>
        </p:spPr>
      </p:pic>
      <p:pic>
        <p:nvPicPr>
          <p:cNvPr id="4" name="Picture 3" descr="css2"/>
          <p:cNvPicPr>
            <a:picLocks noChangeAspect="1"/>
          </p:cNvPicPr>
          <p:nvPr/>
        </p:nvPicPr>
        <p:blipFill>
          <a:blip r:embed="rId2"/>
          <a:stretch>
            <a:fillRect/>
          </a:stretch>
        </p:blipFill>
        <p:spPr>
          <a:xfrm>
            <a:off x="5229860" y="1101090"/>
            <a:ext cx="1211580" cy="5289550"/>
          </a:xfrm>
          <a:prstGeom prst="rect">
            <a:avLst/>
          </a:prstGeom>
        </p:spPr>
      </p:pic>
      <p:pic>
        <p:nvPicPr>
          <p:cNvPr id="6" name="Picture 5" descr="css3"/>
          <p:cNvPicPr>
            <a:picLocks noChangeAspect="1"/>
          </p:cNvPicPr>
          <p:nvPr/>
        </p:nvPicPr>
        <p:blipFill>
          <a:blip r:embed="rId3"/>
          <a:stretch>
            <a:fillRect/>
          </a:stretch>
        </p:blipFill>
        <p:spPr>
          <a:xfrm>
            <a:off x="6441440" y="1101090"/>
            <a:ext cx="1414145" cy="5303520"/>
          </a:xfrm>
          <a:prstGeom prst="rect">
            <a:avLst/>
          </a:prstGeom>
        </p:spPr>
      </p:pic>
      <p:pic>
        <p:nvPicPr>
          <p:cNvPr id="7" name="Picture 6" descr="css4"/>
          <p:cNvPicPr>
            <a:picLocks noChangeAspect="1"/>
          </p:cNvPicPr>
          <p:nvPr/>
        </p:nvPicPr>
        <p:blipFill>
          <a:blip r:embed="rId4"/>
          <a:stretch>
            <a:fillRect/>
          </a:stretch>
        </p:blipFill>
        <p:spPr>
          <a:xfrm>
            <a:off x="7855585" y="1101090"/>
            <a:ext cx="1543050" cy="5288915"/>
          </a:xfrm>
          <a:prstGeom prst="rect">
            <a:avLst/>
          </a:prstGeom>
        </p:spPr>
      </p:pic>
      <p:pic>
        <p:nvPicPr>
          <p:cNvPr id="8" name="Picture 7" descr="css5"/>
          <p:cNvPicPr>
            <a:picLocks noChangeAspect="1"/>
          </p:cNvPicPr>
          <p:nvPr/>
        </p:nvPicPr>
        <p:blipFill>
          <a:blip r:embed="rId5"/>
          <a:stretch>
            <a:fillRect/>
          </a:stretch>
        </p:blipFill>
        <p:spPr>
          <a:xfrm>
            <a:off x="9398635" y="1101090"/>
            <a:ext cx="1828165" cy="5303520"/>
          </a:xfrm>
          <a:prstGeom prst="rect">
            <a:avLst/>
          </a:prstGeom>
        </p:spPr>
      </p:pic>
      <p:sp>
        <p:nvSpPr>
          <p:cNvPr id="10" name="Text Box 9"/>
          <p:cNvSpPr txBox="1"/>
          <p:nvPr/>
        </p:nvSpPr>
        <p:spPr>
          <a:xfrm>
            <a:off x="650875" y="2803525"/>
            <a:ext cx="1409700" cy="829945"/>
          </a:xfrm>
          <a:prstGeom prst="rect">
            <a:avLst/>
          </a:prstGeom>
          <a:noFill/>
        </p:spPr>
        <p:txBody>
          <a:bodyPr wrap="square" rtlCol="0">
            <a:spAutoFit/>
          </a:bodyPr>
          <a:p>
            <a:r>
              <a:rPr lang="en-US" altLang="en-GB" sz="2400" b="1">
                <a:latin typeface="Arial Black" panose="020B0A04020102020204" charset="0"/>
                <a:cs typeface="Arial Black" panose="020B0A04020102020204" charset="0"/>
              </a:rPr>
              <a:t>CSS Codes</a:t>
            </a:r>
            <a:endParaRPr lang="en-US" altLang="en-GB" sz="2400" b="1">
              <a:latin typeface="Arial Black" panose="020B0A04020102020204" charset="0"/>
              <a:cs typeface="Arial Black" panose="020B0A04020102020204" charset="0"/>
            </a:endParaRPr>
          </a:p>
        </p:txBody>
      </p:sp>
      <p:sp>
        <p:nvSpPr>
          <p:cNvPr id="11" name="Text Box 10"/>
          <p:cNvSpPr txBox="1"/>
          <p:nvPr/>
        </p:nvSpPr>
        <p:spPr>
          <a:xfrm>
            <a:off x="2042795" y="2957195"/>
            <a:ext cx="902335" cy="521970"/>
          </a:xfrm>
          <a:prstGeom prst="rect">
            <a:avLst/>
          </a:prstGeom>
          <a:noFill/>
        </p:spPr>
        <p:txBody>
          <a:bodyPr wrap="square" rtlCol="0">
            <a:spAutoFit/>
          </a:bodyPr>
          <a:p>
            <a:r>
              <a:rPr lang="en-US" altLang="en-GB" sz="2800" b="1">
                <a:latin typeface="Arial Black" panose="020B0A04020102020204" charset="0"/>
                <a:cs typeface="Arial Black" panose="020B0A04020102020204" charset="0"/>
              </a:rPr>
              <a:t>--&gt;</a:t>
            </a:r>
            <a:endParaRPr lang="en-US" altLang="en-GB" sz="2800" b="1">
              <a:latin typeface="Arial Black" panose="020B0A04020102020204" charset="0"/>
              <a:cs typeface="Arial Black" panose="020B0A0402010202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a:solidFill>
                  <a:schemeClr val="accent1"/>
                </a:solidFill>
                <a:latin typeface="Arial" panose="020B0604020202020204"/>
                <a:ea typeface="+mj-lt"/>
                <a:cs typeface="Arial" panose="020B0604020202020204"/>
              </a:rPr>
              <a:t>Result</a:t>
            </a:r>
            <a:endParaRPr lang="en-US"/>
          </a:p>
        </p:txBody>
      </p:sp>
      <p:sp>
        <p:nvSpPr>
          <p:cNvPr id="12" name="Text Box 11"/>
          <p:cNvSpPr txBox="1"/>
          <p:nvPr/>
        </p:nvSpPr>
        <p:spPr>
          <a:xfrm>
            <a:off x="815340" y="2720340"/>
            <a:ext cx="1188720" cy="690245"/>
          </a:xfrm>
          <a:prstGeom prst="rect">
            <a:avLst/>
          </a:prstGeom>
          <a:noFill/>
        </p:spPr>
        <p:txBody>
          <a:bodyPr wrap="square" rtlCol="0">
            <a:noAutofit/>
          </a:bodyPr>
          <a:p>
            <a:r>
              <a:rPr lang="en-US" altLang="en-GB" sz="2400" b="1" u="sng">
                <a:latin typeface="Arial Black" panose="020B0A04020102020204" charset="0"/>
                <a:cs typeface="Arial Black" panose="020B0A04020102020204" charset="0"/>
              </a:rPr>
              <a:t>Html Code</a:t>
            </a:r>
            <a:endParaRPr lang="en-US" altLang="en-GB" sz="2400" b="1" u="sng">
              <a:latin typeface="Arial Black" panose="020B0A04020102020204" charset="0"/>
              <a:cs typeface="Arial Black" panose="020B0A04020102020204" charset="0"/>
            </a:endParaRPr>
          </a:p>
        </p:txBody>
      </p:sp>
      <p:sp>
        <p:nvSpPr>
          <p:cNvPr id="13" name="Text Box 12"/>
          <p:cNvSpPr txBox="1"/>
          <p:nvPr/>
        </p:nvSpPr>
        <p:spPr>
          <a:xfrm>
            <a:off x="1828165" y="2804160"/>
            <a:ext cx="824230" cy="521970"/>
          </a:xfrm>
          <a:prstGeom prst="rect">
            <a:avLst/>
          </a:prstGeom>
          <a:noFill/>
        </p:spPr>
        <p:txBody>
          <a:bodyPr wrap="square" rtlCol="0">
            <a:spAutoFit/>
          </a:bodyPr>
          <a:p>
            <a:r>
              <a:rPr lang="en-US" altLang="en-GB" sz="2800" b="1">
                <a:latin typeface="Arial Black" panose="020B0A04020102020204" charset="0"/>
                <a:cs typeface="Arial Black" panose="020B0A04020102020204" charset="0"/>
              </a:rPr>
              <a:t>-- &gt;</a:t>
            </a:r>
            <a:endParaRPr lang="en-US" altLang="en-GB" sz="2800" b="1">
              <a:latin typeface="Arial Black" panose="020B0A04020102020204" charset="0"/>
              <a:cs typeface="Arial Black" panose="020B0A04020102020204" charset="0"/>
            </a:endParaRPr>
          </a:p>
        </p:txBody>
      </p:sp>
      <p:pic>
        <p:nvPicPr>
          <p:cNvPr id="15" name="Content Placeholder 14" descr="html_code"/>
          <p:cNvPicPr>
            <a:picLocks noChangeAspect="1"/>
          </p:cNvPicPr>
          <p:nvPr>
            <p:ph idx="1"/>
          </p:nvPr>
        </p:nvPicPr>
        <p:blipFill>
          <a:blip r:embed="rId1"/>
          <a:stretch>
            <a:fillRect/>
          </a:stretch>
        </p:blipFill>
        <p:spPr>
          <a:xfrm>
            <a:off x="3090545" y="1232535"/>
            <a:ext cx="8520430" cy="4673600"/>
          </a:xfrm>
          <a:prstGeom prst="rect">
            <a:avLst/>
          </a:prstGeom>
        </p:spPr>
      </p:pic>
    </p:spTree>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816721-11E4-4989-8472-AB5A7EC20404}">
  <ds:schemaRefs/>
</ds:datastoreItem>
</file>

<file path=customXml/itemProps2.xml><?xml version="1.0" encoding="utf-8"?>
<ds:datastoreItem xmlns:ds="http://schemas.openxmlformats.org/officeDocument/2006/customXml" ds:itemID="{8D289AE2-D2AE-49D1-AFAC-3A79F6794255}">
  <ds:schemaRefs/>
</ds:datastoreItem>
</file>

<file path=customXml/itemProps3.xml><?xml version="1.0" encoding="utf-8"?>
<ds:datastoreItem xmlns:ds="http://schemas.openxmlformats.org/officeDocument/2006/customXml" ds:itemID="{927BD4C1-B6B1-4715-ABF9-E660A51A4EA0}">
  <ds:schemaRefs/>
</ds:datastoreItem>
</file>

<file path=docProps/app.xml><?xml version="1.0" encoding="utf-8"?>
<Properties xmlns="http://schemas.openxmlformats.org/officeDocument/2006/extended-properties" xmlns:vt="http://schemas.openxmlformats.org/officeDocument/2006/docPropsVTypes">
  <Template>Future forward</Template>
  <TotalTime>0</TotalTime>
  <Words>4982</Words>
  <Application>WPS Presentation</Application>
  <PresentationFormat>Widescreen</PresentationFormat>
  <Paragraphs>134</Paragraphs>
  <Slides>16</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16</vt:i4>
      </vt:variant>
    </vt:vector>
  </HeadingPairs>
  <TitlesOfParts>
    <vt:vector size="32" baseType="lpstr">
      <vt:lpstr>Arial</vt:lpstr>
      <vt:lpstr>SimSun</vt:lpstr>
      <vt:lpstr>Wingdings</vt:lpstr>
      <vt:lpstr>Wingdings 2</vt:lpstr>
      <vt:lpstr>Wingdings</vt:lpstr>
      <vt:lpstr>Arial</vt:lpstr>
      <vt:lpstr>Calibri</vt:lpstr>
      <vt:lpstr>Calibri Light</vt:lpstr>
      <vt:lpstr>Microsoft YaHei</vt:lpstr>
      <vt:lpstr>Arial Unicode MS</vt:lpstr>
      <vt:lpstr>Franklin Gothic Demi</vt:lpstr>
      <vt:lpstr>Segoe Print</vt:lpstr>
      <vt:lpstr>Franklin Gothic Book</vt:lpstr>
      <vt:lpstr>Arial Black</vt:lpstr>
      <vt:lpstr>Calibri</vt:lpstr>
      <vt:lpstr>DividendVTI</vt:lpstr>
      <vt:lpstr>DYNAMIC WEATHER DASHBOARD</vt:lpstr>
      <vt:lpstr>OUTLINE</vt:lpstr>
      <vt:lpstr>Problem Statement</vt:lpstr>
      <vt:lpstr>System  Approach</vt:lpstr>
      <vt:lpstr>System  Approach</vt:lpstr>
      <vt:lpstr>Algorithm &amp; Deployment</vt:lpstr>
      <vt:lpstr>Algorithm &amp; Deployment</vt:lpstr>
      <vt:lpstr>Result</vt:lpstr>
      <vt:lpstr>Result</vt:lpstr>
      <vt:lpstr>Result</vt:lpstr>
      <vt:lpstr>Result</vt:lpstr>
      <vt:lpstr>Result</vt:lpstr>
      <vt:lpstr>Conclusion</vt:lpstr>
      <vt:lpstr>PowerPoint 演示文稿</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Madhusudan S</cp:lastModifiedBy>
  <cp:revision>51</cp:revision>
  <dcterms:created xsi:type="dcterms:W3CDTF">2021-05-26T16:50:00Z</dcterms:created>
  <dcterms:modified xsi:type="dcterms:W3CDTF">2025-10-01T07:29:06Z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4111189FD89C4BE4A0D0C732C8B4AFD4_13</vt:lpwstr>
  </property>
  <property fmtid="{D5CDD505-2E9C-101B-9397-08002B2CF9AE}" pid="4" name="KSOProductBuildVer">
    <vt:lpwstr>2057-12.2.0.22556</vt:lpwstr>
  </property>
</Properties>
</file>